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1"/>
  </p:sldMasterIdLst>
  <p:sldIdLst>
    <p:sldId id="256" r:id="rIdSlide1"/>
    <p:sldId id="257" r:id="rIdSlide2"/>
    <p:sldId id="258" r:id="rIdSlide3"/>
    <p:sldId id="259" r:id="rIdSlide4"/>
    <p:sldId id="260" r:id="rIdSlide5"/>
    <p:sldId id="261" r:id="rIdSlide6"/>
    <p:sldId id="262" r:id="rIdSlide7"/>
    <p:sldId id="263" r:id="rIdSlide8"/>
    <p:sldId id="264" r:id="rIdSlide9"/>
    <p:sldId id="265" r:id="rIdSlide10"/>
    <p:sldId id="266" r:id="rIdSlide11"/>
    <p:sldId id="267" r:id="rIdSlide12"/>
    <p:sldId id="268" r:id="rIdSlide13"/>
    <p:sldId id="269" r:id="rIdSlide14"/>
    <p:sldId id="270" r:id="rIdSlide15"/>
    <p:sldId id="271" r:id="rIdSlide16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Master1" Type="http://schemas.openxmlformats.org/officeDocument/2006/relationships/slideMaster" Target="slideMasters/slideMaster1.xml"/>
  <Relationship Id="rIdTheme1" Type="http://schemas.openxmlformats.org/officeDocument/2006/relationships/theme" Target="theme/theme1.xml"/>
  <Relationship Id="rIdSlide1" Type="http://schemas.openxmlformats.org/officeDocument/2006/relationships/slide" Target="slides/slide1.xml"/>
  <Relationship Id="rIdSlide2" Type="http://schemas.openxmlformats.org/officeDocument/2006/relationships/slide" Target="slides/slide2.xml"/>
  <Relationship Id="rIdSlide3" Type="http://schemas.openxmlformats.org/officeDocument/2006/relationships/slide" Target="slides/slide3.xml"/>
  <Relationship Id="rIdSlide4" Type="http://schemas.openxmlformats.org/officeDocument/2006/relationships/slide" Target="slides/slide4.xml"/>
  <Relationship Id="rIdSlide5" Type="http://schemas.openxmlformats.org/officeDocument/2006/relationships/slide" Target="slides/slide5.xml"/>
  <Relationship Id="rIdSlide6" Type="http://schemas.openxmlformats.org/officeDocument/2006/relationships/slide" Target="slides/slide6.xml"/>
  <Relationship Id="rIdSlide7" Type="http://schemas.openxmlformats.org/officeDocument/2006/relationships/slide" Target="slides/slide7.xml"/>
  <Relationship Id="rIdSlide8" Type="http://schemas.openxmlformats.org/officeDocument/2006/relationships/slide" Target="slides/slide8.xml"/>
  <Relationship Id="rIdSlide9" Type="http://schemas.openxmlformats.org/officeDocument/2006/relationships/slide" Target="slides/slide9.xml"/>
  <Relationship Id="rIdSlide10" Type="http://schemas.openxmlformats.org/officeDocument/2006/relationships/slide" Target="slides/slide10.xml"/>
  <Relationship Id="rIdSlide11" Type="http://schemas.openxmlformats.org/officeDocument/2006/relationships/slide" Target="slides/slide11.xml"/>
  <Relationship Id="rIdSlide12" Type="http://schemas.openxmlformats.org/officeDocument/2006/relationships/slide" Target="slides/slide12.xml"/>
  <Relationship Id="rIdSlide13" Type="http://schemas.openxmlformats.org/officeDocument/2006/relationships/slide" Target="slides/slide13.xml"/>
  <Relationship Id="rIdSlide14" Type="http://schemas.openxmlformats.org/officeDocument/2006/relationships/slide" Target="slides/slide14.xml"/>
  <Relationship Id="rIdSlide15" Type="http://schemas.openxmlformats.org/officeDocument/2006/relationships/slide" Target="slides/slide15.xml"/>
  <Relationship Id="rIdSlide16" Type="http://schemas.openxmlformats.org/officeDocument/2006/relationships/slide" Target="slides/slide16.xml"/>
</Relationships>
</file>

<file path=ppt/notesSlides/_rels/notesSlide1.xml.rels><?xml version="1.0" encoding="UTF-8" standalone="yes"?>
<Relationships xmlns="http://schemas.openxmlformats.org/package/2006/relationships">
  <Relationship Id="rIdSlide1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Slide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Slide3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Slide4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Slide5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Slide6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Slide7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Slide8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Slide9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Slide10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Slide11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Slide1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Slide13" Type="http://schemas.openxmlformats.org/officeDocument/2006/relationships/slide" Target="../slides/slide13.xml"/>
</Relationships>
</file>

<file path=ppt/notesSlides/_rels/notesSlide14.xml.rels><?xml version="1.0" encoding="UTF-8" standalone="yes"?>
<Relationships xmlns="http://schemas.openxmlformats.org/package/2006/relationships">
  <Relationship Id="rIdSlide14" Type="http://schemas.openxmlformats.org/officeDocument/2006/relationships/slide" Target="../slides/slide14.xml"/>
</Relationships>
</file>

<file path=ppt/notesSlides/_rels/notesSlide15.xml.rels><?xml version="1.0" encoding="UTF-8" standalone="yes"?>
<Relationships xmlns="http://schemas.openxmlformats.org/package/2006/relationships">
  <Relationship Id="rIdSlide15" Type="http://schemas.openxmlformats.org/officeDocument/2006/relationships/slide" Target="../slides/slide15.xml"/>
</Relationships>
</file>

<file path=ppt/notesSlides/_rels/notesSlide16.xml.rels><?xml version="1.0" encoding="UTF-8" standalone="yes"?>
<Relationships xmlns="http://schemas.openxmlformats.org/package/2006/relationships">
  <Relationship Id="rIdSlide16" Type="http://schemas.openxmlformats.org/officeDocument/2006/relationships/slide" Target="../slides/slide16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01: Neuralink: A Closer Look</a:t>
            </a:r>
          </a:p>
          <a:p>
            <a:r>
              <a:rPr lang="en-US" sz="1100"/>
              <a:t>Evidence Category: Independent StonkBuilder Research · Cutoff 30 Oct 2026</a:t>
            </a:r>
          </a:p>
          <a:p>
            <a:r>
              <a:rPr lang="en-US" sz="1100"/>
              <a:t>Takeaway: Start here to inspect the hardware, watch the primary video evidence, and understand the boundary between private Neuralink equity and PreStocks exposure.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[nl_home] Neuralink: Official website and investigational device notice: https://neuralink.com/</a:t>
            </a:r>
          </a:p>
          <a:p>
            <a:r>
              <a:rPr lang="en-US" sz="1100"/>
              <a:t>- [nl_tech] Neuralink: Approach &amp; Technology (N1 Implant, R1 Robot, Neuralink App): https://neuralink.com/technology/</a:t>
            </a:r>
          </a:p>
          <a:p>
            <a:r>
              <a:rPr lang="en-US" sz="1100"/>
              <a:t>- [nl_trials] Neuralink: Clinical Trials and Patient Registry: https://neuralink.com/trials/</a:t>
            </a:r>
          </a:p>
          <a:p>
            <a:r>
              <a:rPr lang="en-US" sz="1100"/>
              <a:t>- [prestocks_nl] PreStocks: Neuralink (NEURALINK) official company page: https://prestocks.com/neuralink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02: Helping people use computers and communicate</a:t>
            </a:r>
          </a:p>
          <a:p>
            <a:r>
              <a:rPr lang="en-US" sz="1100"/>
              <a:t>Evidence Category: Clinical Background · Primary Medical Scope</a:t>
            </a:r>
          </a:p>
          <a:p>
            <a:r>
              <a:rPr lang="en-US" sz="1100"/>
              <a:t>Takeaway: An intracortical BCI creates a digital bypass around injured nerves; it does not biologically regenerate the spinal cord or halt ALS neurodegeneration.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[nl_trials] Neuralink: Clinical Trials and Patient Registry: https://neuralink.com/trials/</a:t>
            </a:r>
          </a:p>
          <a:p>
            <a:r>
              <a:rPr lang="en-US" sz="1100"/>
              <a:t>- [nl_prime_pdf] Neuralink: PRIME Study Brochure (PDF): https://neuralink.com/pdfs/PRIME-Study-Brochure.pdf</a:t>
            </a:r>
          </a:p>
          <a:p>
            <a:r>
              <a:rPr lang="en-US" sz="1100"/>
              <a:t>- [fda_bci] U.S. FDA: Implanted Brain-Computer Interface (BCI) Devices for Patients with Paralysis or Amputation: https://www.fda.gov/media/120362/download</a:t>
            </a:r>
          </a:p>
          <a:p>
            <a:r>
              <a:rPr lang="en-US" sz="1100"/>
              <a:t>- [yt_8TX-HhtDD2U] Neuralink YouTube (2026-04-16): From Neural Signals To Life-Changing Impact | Neuralink: https://www.youtube.com/watch?v=8TX-HhtDD2U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03: The three parts of the Neuralink system</a:t>
            </a:r>
          </a:p>
          <a:p>
            <a:r>
              <a:rPr lang="en-US" sz="1100"/>
              <a:t>Evidence Category: Hardware Architecture · Verified Disclosures</a:t>
            </a:r>
          </a:p>
          <a:p>
            <a:r>
              <a:rPr lang="en-US" sz="1100"/>
              <a:t>Takeaway: Neuralink treats the implant, insertion robot, and decoding software as one vertically integrated medical device platform.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[nl_tech] Neuralink: Approach &amp; Technology (N1 Implant, R1 Robot, Neuralink App): https://neuralink.com/technology/</a:t>
            </a:r>
          </a:p>
          <a:p>
            <a:r>
              <a:rPr lang="en-US" sz="1100"/>
              <a:t>- [yt_FASMejN_5gs] Neuralink YouTube (2025-06-27): Neuralink Update, Summer 2025: https://www.youtube.com/watch?v=FASMejN_5gs</a:t>
            </a:r>
          </a:p>
          <a:p>
            <a:r>
              <a:rPr lang="en-US" sz="1100"/>
              <a:t>- [yt_YreDYmXTYi4] Neuralink YouTube (2022-12-01): Neuralink Show and Tell, Fall 2022: https://www.youtube.com/watch?v=YreDYmXTYi4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04: From a brain signal to a computer command</a:t>
            </a:r>
          </a:p>
          <a:p>
            <a:r>
              <a:rPr lang="en-US" sz="1100"/>
              <a:t>Evidence Category: Signal Processing &amp; ML · Demonstrated Pipeline</a:t>
            </a:r>
          </a:p>
          <a:p>
            <a:r>
              <a:rPr lang="en-US" sz="1100"/>
              <a:t>Takeaway: Closing the visual or auditory feedback loop lets participants adapt alongside the model, turning raw cortical firing into fluent control.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[nl_tech] Neuralink: Approach &amp; Technology (N1 Implant, R1 Robot, Neuralink App): https://neuralink.com/technology/</a:t>
            </a:r>
          </a:p>
          <a:p>
            <a:r>
              <a:rPr lang="en-US" sz="1100"/>
              <a:t>- [yt_QJdgHXyJh7M] Neuralink YouTube (2025-12-03): Neuralink Overview, Fall 2025: https://www.youtube.com/watch?v=QJdgHXyJh7M</a:t>
            </a:r>
          </a:p>
          <a:p>
            <a:r>
              <a:rPr lang="en-US" sz="1100"/>
              <a:t>- [yt_FASMejN_5gs] Neuralink YouTube (2025-06-27): Neuralink Update, Summer 2025: https://www.youtube.com/watch?v=FASMejN_5gs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05: The implant and the surgery</a:t>
            </a:r>
          </a:p>
          <a:p>
            <a:r>
              <a:rPr lang="en-US" sz="1100"/>
              <a:t>Evidence Category: Hardware &amp; Surgical Engineering · Clinical Milestone</a:t>
            </a:r>
          </a:p>
          <a:p>
            <a:r>
              <a:rPr lang="en-US" sz="1100"/>
              <a:t>Takeaway: Keeping the dura intact reduces surgical complexity and cerebrospinal fluid exposure, a critical step toward safer, repeatable procedures.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[nl_tech] Neuralink: Approach &amp; Technology (N1 Implant, R1 Robot, Neuralink App): https://neuralink.com/technology/</a:t>
            </a:r>
          </a:p>
          <a:p>
            <a:r>
              <a:rPr lang="en-US" sz="1100"/>
              <a:t>- [yt_F8p2MamNBgE] Neuralink YouTube (2026-06-30): Our First Transdural Procedure | Neuralink: https://www.youtube.com/watch?v=F8p2MamNBgE</a:t>
            </a:r>
          </a:p>
          <a:p>
            <a:r>
              <a:rPr lang="en-US" sz="1100"/>
              <a:t>- [yt_KO53gwuqZUQ] Neuralink YouTube (2026-04-29): Automating Neurosurgery with Robotics | Neuralink: https://www.youtube.com/watch?v=KO53gwuqZUQ</a:t>
            </a:r>
          </a:p>
          <a:p>
            <a:r>
              <a:rPr lang="en-US" sz="1100"/>
              <a:t>- [yt__nejC_SaAbw] Neuralink YouTube (2026-05-08): Making Needles with Lasers: https://www.youtube.com/watch?v=_nejC_SaAbw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06: Key moments from 2019 to 2026</a:t>
            </a:r>
          </a:p>
          <a:p>
            <a:r>
              <a:rPr lang="en-US" sz="1100"/>
              <a:t>Evidence Category: Dated Primary Records · 2019–2026</a:t>
            </a:r>
          </a:p>
          <a:p>
            <a:r>
              <a:rPr lang="en-US" sz="1100"/>
              <a:t>Takeaway: Track progress by completed clinical milestones and peer-reviewed data rather than aspirational calendar targets.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[nl_two_years] Neuralink: Two Years of Telepathy (28 Jan 2026): https://neuralink.com/updates/two-years-of-telepathy/</a:t>
            </a:r>
          </a:p>
          <a:p>
            <a:r>
              <a:rPr lang="en-US" sz="1100"/>
              <a:t>- [ct_prime] ClinicalTrials.gov: The PRIME Study (NCT06429735): https://clinicaltrials.gov/study/NCT06429735</a:t>
            </a:r>
          </a:p>
          <a:p>
            <a:r>
              <a:rPr lang="en-US" sz="1100"/>
              <a:t>- [ct_voice] ClinicalTrials.gov: The VOICE Study for Communication Restoration (NCT07224256): https://clinicaltrials.gov/study/NCT07224256</a:t>
            </a:r>
          </a:p>
          <a:p>
            <a:r>
              <a:rPr lang="en-US" sz="1100"/>
              <a:t>- [yt_Ux5AiKmra-E] Neuralink YouTube (2024-08-26): Neuralink Live Update - July 2024: https://www.youtube.com/watch?v=Ux5AiKmra-E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07: Using a computer at home</a:t>
            </a:r>
          </a:p>
          <a:p>
            <a:r>
              <a:rPr lang="en-US" sz="1100"/>
              <a:t>Evidence Category: Demonstrated in Human Feasibility Trials (PRIME)</a:t>
            </a:r>
          </a:p>
          <a:p>
            <a:r>
              <a:rPr lang="en-US" sz="1100"/>
              <a:t>Takeaway: Real-world utility depends on sustained home reliability and low calibration overhead across months, not just peak single-session speed.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[nl_two_years] Neuralink: Two Years of Telepathy (28 Jan 2026): https://neuralink.com/updates/two-years-of-telepathy/</a:t>
            </a:r>
          </a:p>
          <a:p>
            <a:r>
              <a:rPr lang="en-US" sz="1100"/>
              <a:t>- [ct_prime] ClinicalTrials.gov: The PRIME Study (NCT06429735): https://clinicaltrials.gov/study/NCT06429735</a:t>
            </a:r>
          </a:p>
          <a:p>
            <a:r>
              <a:rPr lang="en-US" sz="1100"/>
              <a:t>- [yt_5hYg3rUfLiQ] Neuralink YouTube (2026-05-15): Creating Art With The Mind | Neuralink: https://www.youtube.com/watch?v=5hYg3rUfLiQ</a:t>
            </a:r>
          </a:p>
          <a:p>
            <a:r>
              <a:rPr lang="en-US" sz="1100"/>
              <a:t>- [yt_ZzNHxC96rDE] Neuralink YouTube (2024-03-20): Neuralink Live Update - March 2024: https://www.youtube.com/watch?v=ZzNHxC96rDE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08: The VOICE trial: turning intended speech into audio</a:t>
            </a:r>
          </a:p>
          <a:p>
            <a:r>
              <a:rPr lang="en-US" sz="1100"/>
              <a:t>Evidence Category: Active Early Feasibility Study · NCT07224256</a:t>
            </a:r>
          </a:p>
          <a:p>
            <a:r>
              <a:rPr lang="en-US" sz="1100"/>
              <a:t>Takeaway: Speech neuroprostheses are advancing rapidly, supported by both Neuralink's VOICE trial and 2025 Nature / Nature Neuroscience peer-reviewed studies.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[nl_speech] Neuralink: Speech Restoration (VOICE study overview): https://neuralink.com/trials/speech-restoration/</a:t>
            </a:r>
          </a:p>
          <a:p>
            <a:r>
              <a:rPr lang="en-US" sz="1100"/>
              <a:t>- [ct_voice] ClinicalTrials.gov: The VOICE Study for Communication Restoration (NCT07224256): https://clinicaltrials.gov/study/NCT07224256</a:t>
            </a:r>
          </a:p>
          <a:p>
            <a:r>
              <a:rPr lang="en-US" sz="1100"/>
              <a:t>- [yt__j806JHhCRo] Neuralink YouTube (2026-09-18): Speaking With The Mind | Neuralink: https://www.youtube.com/watch?v=_j806JHhCRo</a:t>
            </a:r>
          </a:p>
          <a:p>
            <a:r>
              <a:rPr lang="en-US" sz="1100"/>
              <a:t>- [yt_emi5O7LeiyU] Neuralink YouTube (2026-10-29): An Engineering Sprint For Speech Restoration | Neuralink: https://www.youtube.com/watch?v=emi5O7LeiyU</a:t>
            </a:r>
          </a:p>
          <a:p>
            <a:r>
              <a:rPr lang="en-US" sz="1100"/>
              <a:t>- [nature_voice_2025] Nature (2025): An instantaneous voice-synthesis neuroprosthesis: https://www.nature.com/articles/s41586-025-09127-3</a:t>
            </a:r>
          </a:p>
          <a:p>
            <a:r>
              <a:rPr lang="en-US" sz="1100"/>
              <a:t>- [natneuro_stream_2025] Nature Neuroscience (2025): A streaming brain-to-voice neuroprosthesis: https://www.nature.com/articles/s41593-025-01905-6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09: Controlling robotic arms and wheelchairs</a:t>
            </a:r>
          </a:p>
          <a:p>
            <a:r>
              <a:rPr lang="en-US" sz="1100"/>
              <a:t>Evidence Category: Feasibility Demonstrations · CONVOY &amp; PRIME</a:t>
            </a:r>
          </a:p>
          <a:p>
            <a:r>
              <a:rPr lang="en-US" sz="1100"/>
              <a:t>Takeaway: Controlling physical robotics introduces mechanical safety requirements far stricter than moving a screen cursor.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[nl_convoy] Neuralink: CONVOY Study Launch (assistive robotic arm control): https://neuralink.com/updates/convoy-study-launch/</a:t>
            </a:r>
          </a:p>
          <a:p>
            <a:r>
              <a:rPr lang="en-US" sz="1100"/>
              <a:t>- [yt_78m32VSOMBk] Neuralink YouTube (2026-07-23): Telepathic Wheelchair Control | Neuralink: https://www.youtube.com/watch?v=78m32VSOMBk</a:t>
            </a:r>
          </a:p>
          <a:p>
            <a:r>
              <a:rPr lang="en-US" sz="1100"/>
              <a:t>- [yt_V06QXVSWxDs] Neuralink YouTube (2026-07-24): Controlling A Wheelchair With Your Mind: https://www.youtube.com/watch?v=V06QXVSWxDs</a:t>
            </a:r>
          </a:p>
          <a:p>
            <a:r>
              <a:rPr lang="en-US" sz="1100"/>
              <a:t>- [yt_iINSOB63WnQ] Neuralink YouTube (2025-10-10): ALS took Nick’s arm mobility. Now, he can control a robotic arm with his Neuralink device.: https://www.youtube.com/watch?v=iINSOB63WnQ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10: Blindsight: research into artificial vision</a:t>
            </a:r>
          </a:p>
          <a:p>
            <a:r>
              <a:rPr lang="en-US" sz="1100"/>
              <a:t>Evidence Category: Preclinical / Breakthrough Designation · Not Yet in Humans</a:t>
            </a:r>
          </a:p>
          <a:p>
            <a:r>
              <a:rPr lang="en-US" sz="1100"/>
              <a:t>Takeaway: Keep Blindsight's stimulation safety, tissue charge limits, and regulatory state strictly separate from Telepathy's motor-recording results.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[nl_blindsight] Neuralink: Breakthrough Device Designation for Blindsight: https://neuralink.com/updates/neuralink-receives-breakthrough-device-designation-for-blindsight/</a:t>
            </a:r>
          </a:p>
          <a:p>
            <a:r>
              <a:rPr lang="en-US" sz="1100"/>
              <a:t>- [fda_breakthrough] U.S. FDA: Breakthrough Devices Program guidance: https://www.fda.gov/medical-devices/how-study-and-market-your-device/breakthrough-devices-program</a:t>
            </a:r>
          </a:p>
          <a:p>
            <a:r>
              <a:rPr lang="en-US" sz="1100"/>
              <a:t>- [yt_FASMejN_5gs] Neuralink YouTube (2025-06-27): Neuralink Update, Summer 2025: https://www.youtube.com/watch?v=FASMejN_5gs</a:t>
            </a:r>
          </a:p>
          <a:p>
            <a:r>
              <a:rPr lang="en-US" sz="1100"/>
              <a:t>- [yt_YreDYmXTYi4] Neuralink YouTube (2022-12-01): Neuralink Show and Tell, Fall 2022: https://www.youtube.com/watch?v=YreDYmXTYi4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11: How Neuralink compares with other brain interfaces</a:t>
            </a:r>
          </a:p>
          <a:p>
            <a:r>
              <a:rPr lang="en-US" sz="1100"/>
              <a:t>Evidence Category: Technical Tradeoff Analysis · Verified Properties</a:t>
            </a:r>
          </a:p>
          <a:p>
            <a:r>
              <a:rPr lang="en-US" sz="1100"/>
              <a:t>Takeaway: No single BCI modality dominates every patient profile: clinical choice depends on whether a patient needs high-DOF cursor/voice throughput or a minimally invasive switch.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[nl_tech] Neuralink: Approach &amp; Technology (N1 Implant, R1 Robot, Neuralink App): https://neuralink.com/technology/</a:t>
            </a:r>
          </a:p>
          <a:p>
            <a:r>
              <a:rPr lang="en-US" sz="1100"/>
              <a:t>- [fda_bci] U.S. FDA: Implanted Brain-Computer Interface (BCI) Devices for Patients with Paralysis or Amputation: https://www.fda.gov/media/120362/download</a:t>
            </a:r>
          </a:p>
          <a:p>
            <a:r>
              <a:rPr lang="en-US" sz="1100"/>
              <a:t>- [nature_voice_2025] Nature (2025): An instantaneous voice-synthesis neuroprosthesis: https://www.nature.com/articles/s41586-025-09127-3</a:t>
            </a:r>
          </a:p>
          <a:p>
            <a:r>
              <a:rPr lang="en-US" sz="1100"/>
              <a:t>- [natneuro_stream_2025] Nature Neuroscience (2025): A streaming brain-to-voice neuroprosthesis: https://www.nature.com/articles/s41593-025-01905-6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12: What needs to happen before wider access</a:t>
            </a:r>
          </a:p>
          <a:p>
            <a:r>
              <a:rPr lang="en-US" sz="1100"/>
              <a:t>Evidence Category: Regulatory &amp; Engineering Milestones</a:t>
            </a:r>
          </a:p>
          <a:p>
            <a:r>
              <a:rPr lang="en-US" sz="1100"/>
              <a:t>Takeaway: Early feasibility videos prove what is possible; multi-year clinical data and regulatory review determine when a device becomes standard medical care.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[fda_neuro] U.S. FDA: Regulatory overview for neurological medical devices: https://www.fda.gov/medical-devices/neurological-devices/regulatory-overview-neurological-devices</a:t>
            </a:r>
          </a:p>
          <a:p>
            <a:r>
              <a:rPr lang="en-US" sz="1100"/>
              <a:t>- [fda_bci] U.S. FDA: Implanted Brain-Computer Interface (BCI) Devices for Patients with Paralysis or Amputation: https://www.fda.gov/media/120362/download</a:t>
            </a:r>
          </a:p>
          <a:p>
            <a:r>
              <a:rPr lang="en-US" sz="1100"/>
              <a:t>- [yt_KO53gwuqZUQ] Neuralink YouTube (2026-04-29): Automating Neurosurgery with Robotics | Neuralink: https://www.youtube.com/watch?v=KO53gwuqZUQ</a:t>
            </a:r>
          </a:p>
          <a:p>
            <a:r>
              <a:rPr lang="en-US" sz="1100"/>
              <a:t>- [yt_F8p2MamNBgE] Neuralink YouTube (2026-06-30): Our First Transdural Procedure | Neuralink: https://www.youtube.com/watch?v=F8p2MamNBgE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13: What could come next?</a:t>
            </a:r>
          </a:p>
          <a:p>
            <a:r>
              <a:rPr lang="en-US" sz="1100"/>
              <a:t>Evidence Category: 4-Tier Evidence Framework</a:t>
            </a:r>
          </a:p>
          <a:p>
            <a:r>
              <a:rPr lang="en-US" sz="1100"/>
              <a:t>Takeaway: Evaluate every future claim by asking: Is the neural code known, does the hardware reach that brain region safely, and has a human trial tested it?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[nl_two_years] Neuralink: Two Years of Telepathy (28 Jan 2026): https://neuralink.com/updates/two-years-of-telepathy/</a:t>
            </a:r>
          </a:p>
          <a:p>
            <a:r>
              <a:rPr lang="en-US" sz="1100"/>
              <a:t>- [nl_speech] Neuralink: Speech Restoration (VOICE study overview): https://neuralink.com/trials/speech-restoration/</a:t>
            </a:r>
          </a:p>
          <a:p>
            <a:r>
              <a:rPr lang="en-US" sz="1100"/>
              <a:t>- [nl_blindsight] Neuralink: Breakthrough Device Designation for Blindsight: https://neuralink.com/updates/neuralink-receives-breakthrough-device-designation-for-blindsight/</a:t>
            </a:r>
          </a:p>
          <a:p>
            <a:r>
              <a:rPr lang="en-US" sz="1100"/>
              <a:t>- [yt_emi5O7LeiyU] Neuralink YouTube (2026-10-29): An Engineering Sprint For Speech Restoration | Neuralink: https://www.youtube.com/watch?v=emi5O7LeiyU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14: The questions that still need answers</a:t>
            </a:r>
          </a:p>
          <a:p>
            <a:r>
              <a:rPr lang="en-US" sz="1100"/>
              <a:t>Evidence Category: Risk &amp; Uncertainty Audit</a:t>
            </a:r>
          </a:p>
          <a:p>
            <a:r>
              <a:rPr lang="en-US" sz="1100"/>
              <a:t>Takeaway: Look for peer-reviewed clinical publications reporting full cohort denominators, adverse-event rates, and multi-year signal retention.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[fda_bci] U.S. FDA: Implanted Brain-Computer Interface (BCI) Devices for Patients with Paralysis or Amputation: https://www.fda.gov/media/120362/download</a:t>
            </a:r>
          </a:p>
          <a:p>
            <a:r>
              <a:rPr lang="en-US" sz="1100"/>
              <a:t>- [nl_two_years] Neuralink: Two Years of Telepathy (28 Jan 2026): https://neuralink.com/updates/two-years-of-telepathy/</a:t>
            </a:r>
          </a:p>
          <a:p>
            <a:r>
              <a:rPr lang="en-US" sz="1100"/>
              <a:t>- [yt_Ux5AiKmra-E] Neuralink YouTube (2024-08-26): Neuralink Live Update - July 2024: https://www.youtube.com/watch?v=Ux5AiKmra-E</a:t>
            </a:r>
          </a:p>
          <a:p>
            <a:r>
              <a:rPr lang="en-US" sz="1100"/>
              <a:t>- [yt_u8mmn9lOIyw] Neuralink YouTube (2026-03-24): Translating Thought To Speech | Neuralink: https://www.youtube.com/watch?v=u8mmn9lOIyw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15: The NEURALINK PreStocks token: what you hold and what you risk</a:t>
            </a:r>
          </a:p>
          <a:p>
            <a:r>
              <a:rPr lang="en-US" sz="1100"/>
              <a:t>Evidence Category: Verified On-Chain &amp; Provider Identity · 30 Oct 2026</a:t>
            </a:r>
          </a:p>
          <a:p>
            <a:r>
              <a:rPr lang="en-US" sz="1100"/>
              <a:t>Takeaway: Always verify eligibility at prestocks.com/neuralink, check the full 44-character mint on Solscan, and distinguish provider marks from executable quotes.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[prestocks_nl] PreStocks: Neuralink (NEURALINK) official company page: https://prestocks.com/neuralink</a:t>
            </a:r>
          </a:p>
          <a:p>
            <a:r>
              <a:rPr lang="en-US" sz="1100"/>
              <a:t>- [prestocks_api] PreStocks: Official product identity API (/api/prestocks): https://prestocks.com/api/prestocks</a:t>
            </a:r>
          </a:p>
          <a:p>
            <a:r>
              <a:rPr lang="en-US" sz="1100"/>
              <a:t>- [prestocks_faq] PreStocks: Frequently Asked Questions (rights, fees, IPO conversion): https://prestocks.com/faq</a:t>
            </a:r>
          </a:p>
          <a:p>
            <a:r>
              <a:rPr lang="en-US" sz="1100"/>
              <a:t>- [prestocks_terms] PreStocks: Terms of Service (eligibility and prohibited jurisdictions): https://url.prestocks.com/terms-of-service</a:t>
            </a:r>
          </a:p>
          <a:p>
            <a:r>
              <a:rPr lang="en-US" sz="1100"/>
              <a:t>- [solscan_nl] Solscan: Neuralink PreStocks (NEURALINK) Token-2022 mint PrekqLJvJ3qVdXmBGDiexvwUTF4rLFDa6HWS4HJbw9S: https://solscan.io/token/PrekqLJvJ3qVdXmBGDiexvwUTF4rLFDa6HWS4HJbw9S</a:t>
            </a:r>
          </a:p>
          <a:p>
            <a:r>
              <a:rPr lang="en-US" sz="1100"/>
              <a:t>- [si_neuralink] SiliconANGLE (2 Jun 2025): Elon Musk’s Neuralink raises $650M in Series E funding at $9B pre-money valuation: https://siliconangle.com/2025/06/02/elon-musks-neuralink-raises-650m-funding-9b-valuation/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100"/>
              <a:t>Slide 16: Sources and further reading</a:t>
            </a:r>
          </a:p>
          <a:p>
            <a:r>
              <a:rPr lang="en-US" sz="1100"/>
              <a:t>Evidence Category: 100% Cited · Checked 30 Oct 2026</a:t>
            </a:r>
          </a:p>
          <a:p>
            <a:r>
              <a:rPr lang="en-US" sz="1100"/>
              <a:t>Takeaway: Questions or corrections? Message @stonkbuilder8 on X. StonkBuilder support will never ask for your recovery phrase.</a:t>
            </a:r>
          </a:p>
          <a:p>
            <a:r>
              <a:rPr lang="en-US" sz="1100"/>
              <a:t>Primary Sources Verified 2026-10-30:</a:t>
            </a:r>
          </a:p>
          <a:p>
            <a:r>
              <a:rPr lang="en-US" sz="1100"/>
              <a:t>- [nl_home] Neuralink: Official website and investigational device notice: https://neuralink.com/</a:t>
            </a:r>
          </a:p>
          <a:p>
            <a:r>
              <a:rPr lang="en-US" sz="1100"/>
              <a:t>- [nl_trials] Neuralink: Clinical Trials and Patient Registry: https://neuralink.com/trials/</a:t>
            </a:r>
          </a:p>
          <a:p>
            <a:r>
              <a:rPr lang="en-US" sz="1100"/>
              <a:t>- [nl_youtube] Neuralink: Official YouTube Channel (@neuralink, UCLt4d8cACHzrVvAz9gtaARA): https://www.youtube.com/@neuralink</a:t>
            </a:r>
          </a:p>
          <a:p>
            <a:r>
              <a:rPr lang="en-US" sz="1100"/>
              <a:t>- [prestocks_nl] PreStocks: Neuralink (NEURALINK) official company page: https://prestocks.com/neuralink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
  <Relationship Id="rIdMaster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Theme1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10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3.xml"/>
</Relationships>
</file>

<file path=ppt/slides/_rels/slide14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4.xml"/>
</Relationships>
</file>

<file path=ppt/slides/_rels/slide15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5.xml"/>
</Relationships>
</file>

<file path=ppt/slides/_rels/slide16.xml.rels><?xml version="1.0" encoding="UTF-8" standalone="yes"?>
<Relationships xmlns="http://schemas.openxmlformats.org/package/2006/relationships">
  <Relationship Id="rIdLayout1" Type="http://schemas.openxmlformats.org/officeDocument/2006/relationships/slideLayout" Target="../slideLayouts/slideLayout1.xml"/>
  <Relationship Id="rIdNotes1" Type="http://schemas.openxmlformats.org/officeDocument/2006/relationships/notesSlide" Target="../notesSlides/notesSlide16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01 · INDEPENDENT RESEARCH BRIEFING   |   INDEPENDENT STONKBUILDER RESEARCH · CUTOFF 30 OCT 2026   |   SLIDE 01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Neuralink: A Closer Look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How the implant works, what people have done with it in trials, and the questions that still need answers. Includes a guide to the separate PreStocks token.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RESEARCH CUTOFF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30 Oct 2026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OFFICIAL VIDEOS ANALYZED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44 uploads (100%)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REGISTERED HUMAN TRIALS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PRIME, CONVOY, VOICE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AUTHORSHIP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StonkBuilder Community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Independent authorship. Prepared by StonkBuilder Community; not operated or endorsed by Neuralink Corp. or PreStocks.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Primary-source discipline. Every technical metric, trial status, and financial figure carries a verified source and consultation date.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Strict separation of claims. Company demonstrations, clinical study endpoints, peer-reviewed literature, and future speculation are labeled distinctly.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SYSTEM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Research cutoff: 30 Oct 2026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Official videos analyzed: 44 uploads (100%)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Registered human trials: PRIME, CONVOY, VOICE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Authorship: StonkBuilder Community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Neuralink Overview, Fall 2025 (3 Dec 2025)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https://community.stonkbuilder.com/neuralink/videos/neuralink-overview-fall-2025-qjdghxyjh7m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01 TAKEAWAY: Start here to inspect the hardware, watch the primary video evidence, and understand the boundary between private Neuralink equity and PreStocks exposure.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Official website and investigational device notice (https://neuralink.com/) | Neuralink: Approach &amp; Technology (N1 Implant, R1 Robot, Neuralink App) (https://neuralink.com/technology/) | Neuralink: Clinical Trials and Patient Registry (https://neuralink.com/trials/)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02 · CLINICAL NEED   |   CLINICAL BACKGROUND · PRIMARY MEDICAL SCOPE   |   SLIDE 02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Helping people use computers and communicate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Cervical spinal cord injury, brainstem stroke, and amyotrophic lateral sclerosis (ALS) disrupt the motor output cables while cortical computation remains active.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TARGET CONDITIONS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Quadriplegia, SCI, ALS, aphasia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CORE BOTTLENECK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Low-bandwidth assistive inputs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CORTICAL SIGNAL SOURCE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Motor &amp; speech motor cortex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THERAPEUTIC MECHANISM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Bypass, not biological cure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Loss of movement and speech. People with severe paralysis or bulbar-onset ALS often rely on eye-trackers or sip-and-puff switches that fatigue quickly and fail outdoors.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Intact cortical intent. Neurons in the primary motor cortex and ventral premotor/speech areas still fire in coordinated patterns when a person intends to move a hand or speak a word.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The engineering thesis. If a high-channel wireless implant can read those spikes reliably for years without percutaneous wires, software can route intention directly to computers, voice synthesizers, and mobility devices.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MOVEMENT FLOW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Target conditions: Quadriplegia, SCI, ALS, aphasia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Core bottleneck: Low-bandwidth assistive inputs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Cortical signal source: Motor &amp; speech motor cortex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Therapeutic mechanism: Bypass, not biological cure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From Neural Signals To Life-Changing Impact | Neuralink (16 Apr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https://community.stonkbuilder.com/neuralink/videos/from-neural-signals-to-life-changing-impact-8tx-hhtdd2u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02 TAKEAWAY: An intracortical BCI creates a digital bypass around injured nerves; it does not biologically regenerate the spinal cord or halt ALS neurodegeneration.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Clinical Trials and Patient Registry (https://neuralink.com/trials/) | Neuralink: PRIME Study Brochure (PDF) (https://neuralink.com/pdfs/PRIME-Study-Brochure.pdf) | U.S. FDA: Implanted Brain-Computer Interface (BCI) Devices for Patients with Paralysis or Amputation (https://www.fda.gov/media/120362/download)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03 · SYSTEM THESIS   |   HARDWARE ARCHITECTURE · VERIFIED DISCLOSURES   |   SLIDE 03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The three parts of the Neuralink system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Prior intracortical arrays proved humans could control cursors with thought, but rigid silicon needles and skull-mounted pedestals limited scale and home use.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ELECTRODE CHANNELS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1,024 per N1 implant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CORTICAL THREADS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64 flexible polymer threads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FORM FACTOR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Flush with skull, wireless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CHARGING &amp; DATA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Inductive power + Bluetooth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No percutaneous connector. The N1 implant sits beneath the scalp in a cranial recess, eliminating the skin-penetrating pedestal used by legacy laboratory research systems.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Flexible polymer threads. Instead of a rigid bed of silicon spikes that shifts against brain micromotion, 64 ultra-thin threads flex with cortical pulsatility.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Robotic insertion at scale. Because flexible threads cannot be pushed into tissue by hand, the custom R1 surgical robot inserts them needle-by-needle under micron-scale optical guidance.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SYSTEM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Electrode channels: 1,024 per N1 implant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Cortical threads: 64 flexible polymer threads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Form factor: Flush with skull, wireless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Charging &amp; data: Inductive power + Bluetooth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Neuralink Update, Summer 2025 (27 Jun 2025)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https://community.stonkbuilder.com/neuralink/videos/neuralink-update-summer-2025-fasmejn_5gs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03 TAKEAWAY: Neuralink treats the implant, insertion robot, and decoding software as one vertically integrated medical device platform.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Approach &amp; Technology (N1 Implant, R1 Robot, Neuralink App) (https://neuralink.com/technology/) | Neuralink YouTube (2025-06-27): Neuralink Update, Summer 2025 (https://www.youtube.com/watch?v=FASMejN_5gs) | Neuralink YouTube (2022-12-01): Neuralink Show and Tell, Fall 2022 (https://www.youtube.com/watch?v=YreDYmXTYi4)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04 · NEURAL DECODING PIPELINE   |   SIGNAL PROCESSING &amp; ML · DEMONSTRATED PIPELINE   |   SLIDE 04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From a brain signal to a computer command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From extracellular action potentials in motor cortex to calibrated cursor velocity, click intent, and synthesized speech tokens.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SIGNAL TYPE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Action potentials (spikes) + LFP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PEAK CURSOR RATE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11.32 bits per second (BPS)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PRETRAINING CORPUS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&gt;50,000 hrs neural data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LATENCY TARGET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Real-time closed loop (&lt;50 ms)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1. On-chip amplification &amp; spike detection. Custom ASICs inside the N1 enclosure digitize microvolt voltage fluctuations across 1,024 electrodes and extract spike events.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2. Wireless telemetry. Packetized neural features stream wirelessly to the Neuralink App on the user's computer, tablet, or phone.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3. Adaptive neural decoding. Machine-learning models map firing patterns to 2D velocity vectors, discrete clicks, or phoneme probabilities, using self-supervised pretraining to reduce daily recalibration.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MOVEMENT FLOW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Signal type: Action potentials (spikes) + LFP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Peak cursor rate: 11.32 bits per second (BPS)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Pretraining corpus: &gt;50,000 hrs neural data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Latency target: Real-time closed loop (&lt;50 ms)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Neuralink Overview, Fall 2025 (3 Dec 2025)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https://community.stonkbuilder.com/neuralink/videos/neuralink-overview-fall-2025-qjdghxyjh7m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04 TAKEAWAY: Closing the visual or auditory feedback loop lets participants adapt alongside the model, turning raw cortical firing into fluent control.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Approach &amp; Technology (N1 Implant, R1 Robot, Neuralink App) (https://neuralink.com/technology/) | Neuralink YouTube (2025-12-03): Neuralink Overview, Fall 2025 (https://www.youtube.com/watch?v=QJdgHXyJh7M) | Neuralink YouTube (2025-06-27): Neuralink Update, Summer 2025 (https://www.youtube.com/watch?v=FASMejN_5gs)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05 · IMPLANT &amp; SURGICAL ROBOT   |   HARDWARE &amp; SURGICAL ENGINEERING · CLINICAL MILESTONE   |   SLIDE 05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The implant and the surgery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Engineering the needle, cartridge, optical coherence tomography (OCT) imaging, and the June 2026 transdural surgical milestone.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ELECTRODES / THREAD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16 electrodes × 64 threads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INSERTION SPEED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~1.5s per thread (R1 upgrade)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NEEDLE FABRICATION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In-house femtosecond laser milling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JUN 2026 MILESTONE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First clinical transdural surgery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N1 hermetically sealed package. Combines low-power recording electronics, wireless radio, and an inductively rechargeable battery in a coin-sized enclosure.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R1 optical guidance. Multiple cameras and imaging systems map cortical blood vessels so the needle places threads within microns of target neurons while avoiding vasculature.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Deleting the durotomy (30 Jun 2026). At UHN Toronto Western Hospital, Neuralink inserted threads straight through the tough dura mater (&gt;10× thicker than a thread) without cutting it open.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TRANSDURAL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Electrodes / thread: 16 electrodes × 64 threads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Insertion speed: ~1.5s per thread (R1 upgrade)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Needle fabrication: In-house femtosecond laser milling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Jun 2026 milestone: First clinical transdural surgery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Our First Transdural Procedure | Neuralink (30 Jun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https://community.stonkbuilder.com/neuralink/videos/our-first-transdural-procedure-f8p2mamnbge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05 TAKEAWAY: Keeping the dura intact reduces surgical complexity and cerebrospinal fluid exposure, a critical step toward safer, repeatable procedures.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Approach &amp; Technology (N1 Implant, R1 Robot, Neuralink App) (https://neuralink.com/technology/) | Neuralink YouTube (2026-06-30): Our First Transdural Procedure | Neuralink (https://www.youtube.com/watch?v=F8p2MamNBgE) | Neuralink YouTube (2026-04-29): Automating Neurosurgery with Robotics | Neuralink (https://www.youtube.com/watch?v=KO53gwuqZUQ)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06 · PRIMARY-SOURCE CHRONOLOGY   |   DATED PRIMARY RECORDS · 2019–2026   |   SLIDE 06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Key moments from 2019 to 2026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Every milestone anchored to dated regulatory filings, clinical registries, and official video records.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2019–2022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Preclinical prototypes &amp; R1 robot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MAY 2023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FDA IDE clearance for PRIME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JAN 2024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First human N1 implant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JAN–OCT 2026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21 participants, VOICE &amp; transdural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Preclinical validation (2019–2022). Evolved from wired USB-C research boards (2019) to wireless porcine recording (2020), macaque MindPong (2021), and full R1 robot verification (2022).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First-in-human launch (2023–2024). Opened PRIME (NCT06429735) in late 2023, completed the first human implant in January 2024, and resolved early thread-retraction challenges via decoding and deeper insertion.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Multi-study clinical expansion (2025–2026). Added CONVOY (robotic arm), VOICE (NCT07224256, speech restoration), international sites (Canada, UK), and reached 21 participants by 28 January 2026.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TIMELINE VISUAL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2019–2022: Preclinical prototypes &amp; R1 robot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May 2023: FDA IDE clearance for PRIME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Jan 2024: First human N1 implant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Jan–Oct 2026: 21 participants, VOICE &amp; transdural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Neuralink Live Update - July 2024 (26 Aug 2024)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https://community.stonkbuilder.com/neuralink/videos/neuralink-live-update-july-2024-ux5aikmra-e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06 TAKEAWAY: Track progress by completed clinical milestones and peer-reviewed data rather than aspirational calendar targets.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Two Years of Telepathy (28 Jan 2026) (https://neuralink.com/updates/two-years-of-telepathy/) | ClinicalTrials.gov: The PRIME Study (NCT06429735) (https://clinicaltrials.gov/study/NCT06429735) | ClinicalTrials.gov: The VOICE Study for Communication Restoration (NCT07224256) (https://clinicaltrials.gov/study/NCT07224256)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07 · PRIME STUDY &amp; TELEPATHY   |   DEMONSTRATED IN HUMAN FEASIBILITY TRIALS (PRIME)   |   SLIDE 07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Using a computer at home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How PRIME participants use Telepathy unsupervised at home for CAD, gaming, digital painting, writing, and communication.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REGISTERED STUDY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PRIME · NCT06429735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ENROLLED COUNT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21 participants (as of 28 Jan 2026)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PEAK CURSOR BPS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11.32 bits per second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DAILY USAGE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Multi-hour independent home use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High-throughput cursor and click control. Participants map imagined or attempted movements to smooth cursor trajectories and multi-button clicks across macOS, Windows, and iOS.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Creative and technical workflows. Official videos document Audrey creating digital artwork (5hYg3rUfLiQ, R03-DWvWmAY), participants signing their physical handwriting (MYKEycYqRpk), CAD modeling, and strategy gaming.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First-participant transparency. After partial thread retraction reduced raw channels in the first participant, software switched to population-level local field potentials (LFPs) and restored higher BPS than baseline.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MOVEMENT FLOW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Registered study: PRIME · NCT06429735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Enrolled count: 21 participants (as of 28 Jan 2026)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Peak cursor BPS: 11.32 bits per second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Daily usage: Multi-hour independent home use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Creating Art With The Mind | Neuralink (15 May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https://community.stonkbuilder.com/neuralink/videos/creating-art-with-the-mind-5hyg3rufliq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07 TAKEAWAY: Real-world utility depends on sustained home reliability and low calibration overhead across months, not just peak single-session speed.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Two Years of Telepathy (28 Jan 2026) (https://neuralink.com/updates/two-years-of-telepathy/) | ClinicalTrials.gov: The PRIME Study (NCT06429735) (https://clinicaltrials.gov/study/NCT06429735) | Neuralink YouTube (2026-05-15): Creating Art With The Mind | Neuralink (https://www.youtube.com/watch?v=5hYg3rUfLiQ)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08 · VOICE CLINICAL TRIAL   |   ACTIVE EARLY FEASIBILITY STUDY · NCT07224256   |   SLIDE 08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The VOICE trial: turning intended speech into audio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Decoding speech motor cortex activity in real time for participants with ALS and severe dysarthria.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REGISTERED STUDY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VOICE · NCT07224256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FIRST-WEEK SPEED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75 WPM (company-reported)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WORD ERROR RATE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5.8% WER (single participant)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VOICE OUTPUT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Personalized natural voice clone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Direct speech-motor decoding. Instead of spelling letter-by-letter with a 2D cursor, VOICE records directly from cortical areas governing vocal-tract musculature (nl_speech, ct_voice).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Speaking in one's own voice. In March–October 2026 updates (u8mmn9lOIyw, _j806JHhCRo, emi5O7LeiyU), participants Kenneth and Terry trained decoders by miming and then thinking words, heard aloud in their pre-ALS voice.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72-hour in-home engineering sprint (29 Oct 2026). Engineers worked directly in a participant's home (emi5O7LeiyU) to prototype low-latency conversation tools, silence false triggers, and streamline everyday dialogue.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SPEECH FLOW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Registered study: VOICE · NCT07224256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First-week speed: 75 WPM (company-reported)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Word error rate: 5.8% WER (single participant)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Voice output: Personalized natural voice clone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Speaking With The Mind | Neuralink (18 Sep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https://community.stonkbuilder.com/neuralink/videos/speaking-with-the-mind-_j806jhhcro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08 TAKEAWAY: Speech neuroprostheses are advancing rapidly, supported by both Neuralink's VOICE trial and 2025 Nature / Nature Neuroscience peer-reviewed studies.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Speech Restoration (VOICE study overview) (https://neuralink.com/trials/speech-restoration/) | ClinicalTrials.gov: The VOICE Study for Communication Restoration (NCT07224256) (https://clinicaltrials.gov/study/NCT07224256) | Neuralink YouTube (2026-09-18): Speaking With The Mind | Neuralink (https://www.youtube.com/watch?v=_j806JHhCRo)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09 · CONVOY STUDY &amp; PHYSICAL AUTONOMY   |   FEASIBILITY DEMONSTRATIONS · CONVOY &amp; PRIME   |   SLIDE 09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Controlling robotic arms and wheelchairs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Translating high-dimensional cortical intent into multi-joint robotic manipulation and powered mobility.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ROBOTIC ARM STUDY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CONVOY feasibility trial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WHEELCHAIR DEMO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Jul 2026 camera-guided control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DEGREES OF FREEDOM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Continuous proportional velocity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CURRENT STAGE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Supervised clinical feasibility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CONVOY Assistive Robotic Arm (ARA). Launched in November 2024 so PRIME participants could map neural signals to a multi-axis robotic arm for feeding, grasping, and physical tasks (nl_convoy, yt_iINSOB63WnQ).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Telepathic wheelchair control (Jul 2026). Videos 78m32VSOMBk and V06QXVSWxDs show a participant driving a powered wheelchair via a live camera feed where cursor displacement controls direction and speed.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Safety gates for physical actuators. Moving heavy physical hardware requires collision avoidance, dead-man stops, latency bounds, and sensory feedback before unsupervised outdoor use.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TRIALS MATRIX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Robotic arm study: CONVOY feasibility trial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Wheelchair demo: Jul 2026 camera-guided control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Degrees of freedom: Continuous proportional velocity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Current stage: Supervised clinical feasibility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Telepathic Wheelchair Control | Neuralink (23 Jul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https://community.stonkbuilder.com/neuralink/videos/telepathic-wheelchair-control-78m32vsombk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09 TAKEAWAY: Controlling physical robotics introduces mechanical safety requirements far stricter than moving a screen cursor.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CONVOY Study Launch (assistive robotic arm control) (https://neuralink.com/updates/convoy-study-launch/) | Neuralink YouTube (2026-07-23): Telepathic Wheelchair Control | Neuralink (https://www.youtube.com/watch?v=78m32VSOMBk) | Neuralink YouTube (2026-07-24): Controlling A Wheelchair With Your Mind (https://www.youtube.com/watch?v=V06QXVSWxDs)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10 · CORTICAL STIMULATION &amp; VISION   |   PRECLINICAL / BREAKTHROUGH DESIGNATION · NOT YET IN HUMANS   |   SLIDE 10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Blindsight: research into artificial vision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Why restoring sight by stimulating primary visual cortex (V1) is a fundamentally different engineering problem from reading motor cortex.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FDA STATUS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Breakthrough Device (Sep 2024)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TARGET REGION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Primary visual cortex (V1)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MECHANISM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Electrical microstimulation (write)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HUMAN CLINICAL DATA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None published as of Oct 2026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Bypassing eye and optic nerve. Blindsight aims to capture video from external glasses and stimulate V1 electrodes so people who lost both eyes and optic nerves perceive structured phosphenes (nl_blindsight).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What FDA Breakthrough Designation means. Granted in September 2024, it provides prioritized FDA review interaction for serious unmet needs (fda_breakthrough)—it is not clinical trial results or commercial approval.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Preclinical macaque evidence. In the Summer 2025 update (FASMejN_5gs), engineers reported monkeys making eye movements toward virtual targets evoked by Blindsight stimulation.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TRIALS MATRIX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FDA status: Breakthrough Device (Sep 2024)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Target region: Primary visual cortex (V1)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Mechanism: Electrical microstimulation (write)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Human clinical data: None published as of Oct 2026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Neuralink Update, Summer 2025 (27 Jun 2025)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https://community.stonkbuilder.com/neuralink/videos/neuralink-update-summer-2025-fasmejn_5gs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10 TAKEAWAY: Keep Blindsight's stimulation safety, tissue charge limits, and regulatory state strictly separate from Telepathy's motor-recording results.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Breakthrough Device Designation for Blindsight (https://neuralink.com/updates/neuralink-receives-breakthrough-device-designation-for-blindsight/) | U.S. FDA: Breakthrough Devices Program guidance (https://www.fda.gov/medical-devices/how-study-and-market-your-device/breakthrough-devices-program) | Neuralink YouTube (2025-06-27): Neuralink Update, Summer 2025 (https://www.youtube.com/watch?v=FASMejN_5gs)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11 · LANDSCAPE &amp; TRADEOFFS   |   TECHNICAL TRADEOFF ANALYSIS · VERIFIED PROPERTIES   |   SLIDE 11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How Neuralink compares with other brain interfaces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Every neural interface balances spatial resolution and information throughput against surgical invasiveness.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INTRACORTICAL (N1)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Single-neuron spikes · cranial surgery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RIGID UTAH ARRAY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Proven 20-yr history · percutaneous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SUBDURAL ECOG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Cortical surface · high-gamma LFP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ENDOVASCULAR / EEG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Blood-vessel or scalp · lower bandwidth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Intracortical flexible threads (Neuralink N1). Places 1,024 electrodes inside the cortex for single-neuron spike resolution in a wireless package, requiring robotic craniotomy (nl_tech).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Cortical surface (ECoG) &amp; rigid microarrays. ECoG grids sit on the brain surface without penetrating parenchyma (strong speech results in academic trials); Blackrock Utah arrays penetrate cortex with rigid needles.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Endovascular (Synchron) &amp; non-invasive (EEG). Endovascular stents reach motor cortex via the jugular vein without open craniotomy but record broader vessel-wall signals; scalp EEG avoids surgery entirely at low spatial resolution.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BCI COMPARISON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Intracortical (N1): Single-neuron spikes · cranial surgery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Rigid Utah array: Proven 20-yr history · percutaneous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Subdural ECoG: Cortical surface · high-gamma LFP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Endovascular / EEG: Blood-vessel or scalp · lower bandwidth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Automating Neurosurgery with Robotics | Neuralink (29 Apr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https://community.stonkbuilder.com/neuralink/videos/automating-neurosurgery-with-robotics-ko53gwuqzuq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11 TAKEAWAY: No single BCI modality dominates every patient profile: clinical choice depends on whether a patient needs high-DOF cursor/voice throughput or a minimally invasive switch.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Approach &amp; Technology (N1 Implant, R1 Robot, Neuralink App) (https://neuralink.com/technology/) | U.S. FDA: Implanted Brain-Computer Interface (BCI) Devices for Patients with Paralysis or Amputation (https://www.fda.gov/media/120362/download) | Nature (2025): An instantaneous voice-synthesis neuroprosthesis (https://www.nature.com/articles/s41586-025-09127-3)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12 · PATH TO COMMERCIAL MEDICINE   |   REGULATORY &amp; ENGINEERING MILESTONES   |   SLIDE 12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What needs to happen before wider access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Moving from 21 early-feasibility participants to an approved, reimbursed medical device.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CURRENT AUTHORIZATION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Investigational (IDE / clinical trial)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COMMERCIAL CLEARANCE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Requires FDA PMA / marketing auth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CHRONIC DURABILITY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Multi-year encapsulation &amp; hermeticity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PATIENT SUPPORT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Calibration, cybersecurity, explant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Multi-year hardware survivability. Implants must resist corrosive cerebrospinal fluid, mechanical strain, battery degradation, and gliosis over 5–10+ years (fda_bci, yt_YreDYmXTYi4).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Surgical reproducibility. Transdural insertion (F8p2MamNBgE) and automated R1 workflows (KO53gwuqZUQ) must prove safe across diverse hospital neurosurgery teams, not just flagship centers.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Pivotal trials &amp; reimbursement. FDA Class III implanted neurological devices require rigorous pivotal trial endpoints, manufacturing quality systems, long-term follow-up, and payer coverage (fda_neuro).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TRANSDURAL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Current authorization: Investigational (IDE / clinical trial)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Commercial clearance: Requires FDA PMA / marketing auth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Chronic durability: Multi-year encapsulation &amp; hermeticity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Patient support: Calibration, cybersecurity, explant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Automating Neurosurgery with Robotics | Neuralink (29 Apr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https://community.stonkbuilder.com/neuralink/videos/automating-neurosurgery-with-robotics-ko53gwuqzuq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12 TAKEAWAY: Early feasibility videos prove what is possible; multi-year clinical data and regulatory review determine when a device becomes standard medical care.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U.S. FDA: Regulatory overview for neurological medical devices (https://www.fda.gov/medical-devices/neurological-devices/regulatory-overview-neurological-devices) | U.S. FDA: Implanted Brain-Computer Interface (BCI) Devices for Patients with Paralysis or Amputation (https://www.fda.gov/media/120362/download) | Neuralink YouTube (2026-04-29): Automating Neurosurgery with Robotics | Neuralink (https://www.youtube.com/watch?v=KO53gwuqZUQ)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13 · EVIDENCE-GRADED HORIZON   |   4-TIER EVIDENCE FRAMEWORK   |   SLIDE 13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What could come next?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A disciplined framework for evaluating what Neuralink can do today, what comes next, and what remains speculative.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TIER 1 (DEMONSTRATED)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Cursor, voice &amp; arm feasibility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TIER 2 (PLAUSIBLE)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Zero-shot calibration &amp; tactile loop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TIER 3 (SEPARATE R&amp;D)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Blindsight V1 stimulation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TIER 4 (SPECULATIVE)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Consumer enhancement &amp; AI merge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Tier 1 — Demonstrated in trials. Unsupervised home computer control (PRIME), early natural-voice speech synthesis (VOICE), and supervised assistive robotic arm/wheelchair tests (CONVOY).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Tier 2 — Plausible extensions. Faster conversational speech (&gt;100 WPM), closed-loop somatosensory touch feedback for prosthetics, and streamlined transdural outpatient procedures.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Tier 3 &amp; Tier 4 — Separate programs vs. speculation. Blindsight requires its own human clinical trials; consumer memory or 'mind reading' claims remain outside current neurobiology.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EVIDENCE TIERS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Tier 1 (Demonstrated): Cursor, voice &amp; arm feasibility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Tier 2 (Plausible): Zero-shot calibration &amp; tactile loop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Tier 3 (Separate R&amp;D): Blindsight V1 stimulation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Tier 4 (Speculative): Consumer enhancement &amp; AI merge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An Engineering Sprint For Speech Restoration | Neuralink (29 Oct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https://community.stonkbuilder.com/neuralink/videos/engineering-sprint-for-speech-restoration-emi5o7leiyu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13 TAKEAWAY: Evaluate every future claim by asking: Is the neural code known, does the hardware reach that brain region safely, and has a human trial tested it?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Two Years of Telepathy (28 Jan 2026) (https://neuralink.com/updates/two-years-of-telepathy/) | Neuralink: Speech Restoration (VOICE study overview) (https://neuralink.com/trials/speech-restoration/) | Neuralink: Breakthrough Device Designation for Blindsight (https://neuralink.com/updates/neuralink-receives-breakthrough-device-designation-for-blindsight/)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14 · RISK ANALYSIS   |   RISK &amp; UNCERTAINTY AUDIT   |   SLIDE 14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The questions that still need answers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Clinical, technical, ethical, and financial risks every researcher and reader should weigh.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SURGICAL RISK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Hemorrhage, infection, dura damage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SIGNAL STABILITY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Thread micromotion &amp; scar tissue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DATA GOVERNANCE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Continuous cortical telemetry privacy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LONG-TERM CARE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Device lifecycle, upgrades &amp; explant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Thread retraction &amp; chronic signal longevity. First-participant thread retraction showed that brain motion can pull electrodes out of cortex; long-term 2–5 year channel retention curves are needed.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Neural privacy &amp; decoder false positives. Speech decoders must only vocalize intended speech (emi5O7LeiyU) and never leak private inner monologue without explicit user gating.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Trial dependency &amp; corporate continuity. Implanted participants rely on ongoing software support, cloud/app compatibility, and surgical follow-up.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EVIDENCE TIERS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Surgical risk: Hemorrhage, infection, dura damage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Signal stability: Thread micromotion &amp; scar tissue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Data governance: Continuous cortical telemetry privacy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Long-term care: Device lifecycle, upgrades &amp; explant</a:t>
            </a:r>
          </a:p>
          <a:p>
            <a:r>
              <a:rPr lang="en-US" sz="105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Official Video: Translating Thought To Speech | Neuralink (24 Mar 2026)</a:t>
            </a:r>
          </a:p>
          <a:p>
            <a:r>
              <a:rPr lang="en-US" sz="950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https://community.stonkbuilder.com/neuralink/videos/translating-thought-to-speech-u8mmn9loiyw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14 TAKEAWAY: Look for peer-reviewed clinical publications reporting full cohort denominators, adverse-event rates, and multi-year signal retention.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U.S. FDA: Implanted Brain-Computer Interface (BCI) Devices for Patients with Paralysis or Amputation (https://www.fda.gov/media/120362/download) | Neuralink: Two Years of Telepathy (28 Jan 2026) (https://neuralink.com/updates/two-years-of-telepathy/) | Neuralink YouTube (2024-08-26): Neuralink Live Update - July 2024 (https://www.youtube.com/watch?v=Ux5AiKmra-E)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15 · ECONOMIC EXPOSURE PATHWAY   |   VERIFIED ON-CHAIN &amp; PROVIDER IDENTITY · 30 OCT 2026   |   SLIDE 15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The NEURALINK PreStocks token: what you hold and what you risk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How eligible non-U.S. readers can inspect or access Neuralink-related economic exposure on Solana—and how it differs from owning Neuralink Corp. stock.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PRODUCT &amp; SYMBOL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Neuralink PreStocks · NEURALINK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SOLANA MINT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PrekqL…bw9S (Token-2022)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SHAREHOLDER RIGHTS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None (0% equity, vote or dividend)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ELIGIBILITY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Non-U.S. only; 36 jurisdictions barred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Not a Neuralink share. Neuralink Corp. is private (last announced round: $650M Series E at reported $9B pre-money in Jun 2025). NEURALINK is issued by PreStocks and confers no shareholder or voting rights (prestocks_faq).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Verified contract address. Only PrekqLJvJ3qVdXmBGDiexvwUTF4rLFDa6HWS4HJbw9S on Solana matches PreStocks' official registry (prestocks_api, solscan_nl).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Fees, issuer controls &amp; liquidity risk. The Token-2022 mint carries a built-in transfer fee (1% on 30 Oct 2026; 3% on 30 Sep 2026) and issuer authority (WV9PJN…ti5Wc) for freeze, pause, and permanent delegate.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PRESTOCKS PATHWAY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Product &amp; symbol: Neuralink PreStocks · NEURALINK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Solana mint: PrekqL…bw9S (Token-2022)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Shareholder rights: None (0% equity, vote or dividend)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Eligibility: Non-U.S. only; 36 jurisdictions barred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15 TAKEAWAY: Always verify eligibility at prestocks.com/neuralink, check the full 44-character mint on Solscan, and distinguish provider marks from executable quotes.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PreStocks: Neuralink (NEURALINK) official company page (https://prestocks.com/neuralink) | PreStocks: Official product identity API (/api/prestocks) (https://prestocks.com/api/prestocks) | PreStocks: Frequently Asked Questions (rights, fees, IPO conversion) (https://prestocks.com/faq)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Panel"/>
          <p:cNvSpPr txBox="1"/>
          <p:nvPr/>
        </p:nvSpPr>
        <p:spPr>
          <a:xfrm>
            <a:off x="0" y="0"/>
            <a:ext cx="12192000" cy="6858000"/>
          </a:xfrm>
          <a:prstGeom prst="roundRect">
            <a:avLst>
              <a:gd name="adj" fmla="val 6000"/>
            </a:avLst>
          </a:prstGeom>
          <a:solidFill>
            <a:srgbClr val="081017"/>
          </a:solidFill>
        </p:spPr>
        <p:txBody>
          <a:bodyPr wrap="square" lIns="114300" tIns="76200" rIns="114300" bIns="76200" rtlCol="0"/>
          <a:lstStyle/>
          <a:p>
            <a:r>
              <a:rPr lang="en-US" sz="1000" dirty="0">
                <a:solidFill>
                  <a:srgbClr val="081017"/>
                </a:solidFill>
                <a:latin typeface="Segoe UI"/>
                <a:ea typeface="Segoe UI"/>
                <a:cs typeface="Segoe UI"/>
              </a:rPr>
              <a:t/>
            </a:r>
          </a:p>
        </p:txBody>
      </p:sp>
      <p:sp>
        <p:nvSpPr>
          <p:cNvPr id="3" name="Kicker"/>
          <p:cNvSpPr txBox="1"/>
          <p:nvPr/>
        </p:nvSpPr>
        <p:spPr>
          <a:xfrm>
            <a:off x="457200" y="320000"/>
            <a:ext cx="11277600" cy="380000"/>
          </a:xfrm>
          <a:prstGeom prst="roundRect">
            <a:avLst>
              <a:gd name="adj" fmla="val 6000"/>
            </a:avLst>
          </a:prstGeom>
          <a:solidFill>
            <a:srgbClr val="0F2533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SLIDE 16 · PRIMARY REFERENCES &amp; READING PATHS   |   100% CITED · CHECKED 30 OCT 2026   |   SLIDE 16 OF 16</a:t>
            </a:r>
          </a:p>
        </p:txBody>
      </p:sp>
      <p:sp>
        <p:nvSpPr>
          <p:cNvPr id="4" name="Title and Subtitle"/>
          <p:cNvSpPr txBox="1"/>
          <p:nvPr/>
        </p:nvSpPr>
        <p:spPr>
          <a:xfrm>
            <a:off x="457200" y="780000"/>
            <a:ext cx="11277600" cy="118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2400" b="1" dirty="0">
                <a:solidFill>
                  <a:srgbClr val="EEF6F8"/>
                </a:solidFill>
                <a:latin typeface="Segoe UI"/>
                <a:ea typeface="Segoe UI"/>
                <a:cs typeface="Segoe UI"/>
              </a:rPr>
              <a:t>Sources and further reading</a:t>
            </a:r>
          </a:p>
          <a:p>
            <a:r>
              <a:rPr lang="en-US" sz="1300" dirty="0">
                <a:solidFill>
                  <a:srgbClr val="9FB5C2"/>
                </a:solidFill>
                <a:latin typeface="Segoe UI"/>
                <a:ea typeface="Segoe UI"/>
                <a:cs typeface="Segoe UI"/>
              </a:rPr>
              <a:t>Explore all 14 topic guides, 44 official video analyses, and the canonical PreStocks stock/token explainer.</a:t>
            </a:r>
          </a:p>
        </p:txBody>
      </p:sp>
      <p:sp>
        <p:nvSpPr>
          <p:cNvPr id="10" name="Metric 1"/>
          <p:cNvSpPr txBox="1"/>
          <p:nvPr/>
        </p:nvSpPr>
        <p:spPr>
          <a:xfrm>
            <a:off x="45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TOPIC &amp; GUIDE PAGES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14 canonical pages (/neuralink/...)</a:t>
            </a:r>
          </a:p>
        </p:txBody>
      </p:sp>
      <p:sp>
        <p:nvSpPr>
          <p:cNvPr id="11" name="Metric 2"/>
          <p:cNvSpPr txBox="1"/>
          <p:nvPr/>
        </p:nvSpPr>
        <p:spPr>
          <a:xfrm>
            <a:off x="332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OFFICIAL VIDEO LIBRARY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44 individual video articles</a:t>
            </a:r>
          </a:p>
        </p:txBody>
      </p:sp>
      <p:sp>
        <p:nvSpPr>
          <p:cNvPr id="12" name="Metric 3"/>
          <p:cNvSpPr txBox="1"/>
          <p:nvPr/>
        </p:nvSpPr>
        <p:spPr>
          <a:xfrm>
            <a:off x="6187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STOCK/IPO EXPLAINER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/prestocks/neuralink-stock</a:t>
            </a:r>
          </a:p>
        </p:txBody>
      </p:sp>
      <p:sp>
        <p:nvSpPr>
          <p:cNvPr id="13" name="Metric 4"/>
          <p:cNvSpPr txBox="1"/>
          <p:nvPr/>
        </p:nvSpPr>
        <p:spPr>
          <a:xfrm>
            <a:off x="9052200" y="2040000"/>
            <a:ext cx="2680000" cy="7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234358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000" b="1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DECK DOWNLOADS</a:t>
            </a:r>
          </a:p>
          <a:p>
            <a:r>
              <a:rPr lang="en-US" sz="15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Web viewer + PPTX + PDF</a:t>
            </a:r>
          </a:p>
        </p:txBody>
      </p:sp>
      <p:sp>
        <p:nvSpPr>
          <p:cNvPr id="20" name="Evidence Bullets"/>
          <p:cNvSpPr txBox="1"/>
          <p:nvPr/>
        </p:nvSpPr>
        <p:spPr>
          <a:xfrm>
            <a:off x="457200" y="2940000"/>
            <a:ext cx="7400000" cy="2580000"/>
          </a:xfrm>
          <a:prstGeom prst="roundRect">
            <a:avLst>
              <a:gd name="adj" fmla="val 6000"/>
            </a:avLst>
          </a:prstGeom>
          <a:solidFill>
            <a:srgbClr val="0B1822"/>
          </a:solidFill>
          <a:ln w="12700">
            <a:solidFill>
              <a:srgbClr val="1F3A4D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KEY FINDINGS &amp; VERIFIED EVIDENCE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Read the technical &amp; clinical cluster. Start with How Neuralink works, N1 implant &amp; R1 robot, and PRIME, CONVOY &amp; VOICE trials.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Browse the verified video archive. Filter all 44 official @neuralink uploads by topic, year, and format at /neuralink/videos.</a:t>
            </a:r>
          </a:p>
          <a:p>
            <a:r>
              <a:rPr lang="en-US" sz="1250" dirty="0">
                <a:solidFill>
                  <a:srgbClr val="DBE7EC"/>
                </a:solidFill>
                <a:latin typeface="Segoe UI"/>
                <a:ea typeface="Segoe UI"/>
                <a:cs typeface="Segoe UI"/>
              </a:rPr>
              <a:t>•  Review the investment &amp; token guides. Read how to access NEURALINK PreStocks alongside the canonical Neuralink stock &amp; IPO explainer.</a:t>
            </a:r>
          </a:p>
        </p:txBody>
      </p:sp>
      <p:sp>
        <p:nvSpPr>
          <p:cNvPr id="21" name="Architecture Summary"/>
          <p:cNvSpPr txBox="1"/>
          <p:nvPr/>
        </p:nvSpPr>
        <p:spPr>
          <a:xfrm>
            <a:off x="8020000" y="2940000"/>
            <a:ext cx="3714800" cy="2580000"/>
          </a:xfrm>
          <a:prstGeom prst="roundRect">
            <a:avLst>
              <a:gd name="adj" fmla="val 6000"/>
            </a:avLst>
          </a:prstGeom>
          <a:solidFill>
            <a:srgbClr val="0D1C26"/>
          </a:solidFill>
          <a:ln w="12700">
            <a:solidFill>
              <a:srgbClr val="06B6D4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150" b="1" dirty="0">
                <a:solidFill>
                  <a:srgbClr val="22D3EE"/>
                </a:solidFill>
                <a:latin typeface="Segoe UI"/>
                <a:ea typeface="Segoe UI"/>
                <a:cs typeface="Segoe UI"/>
              </a:rPr>
              <a:t>SYSTEM DIAGRAM: VERIFY MINT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[1] Topic &amp; guide pages: 14 canonical pages (/neuralink/...)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[2] Official video library: 44 individual video articles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[3] Stock/IPO explainer: /prestocks/neuralink-stock</a:t>
            </a:r>
          </a:p>
          <a:p>
            <a:r>
              <a:rPr lang="en-US" sz="1100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[4] Deck downloads: Web viewer + PPTX + PDF</a:t>
            </a:r>
          </a:p>
        </p:txBody>
      </p:sp>
      <p:sp>
        <p:nvSpPr>
          <p:cNvPr id="22" name="Slide Takeaway"/>
          <p:cNvSpPr txBox="1"/>
          <p:nvPr/>
        </p:nvSpPr>
        <p:spPr>
          <a:xfrm>
            <a:off x="457200" y="5640000"/>
            <a:ext cx="11277600" cy="680000"/>
          </a:xfrm>
          <a:prstGeom prst="roundRect">
            <a:avLst>
              <a:gd name="adj" fmla="val 6000"/>
            </a:avLst>
          </a:prstGeom>
          <a:solidFill>
            <a:srgbClr val="10231C"/>
          </a:solidFill>
          <a:ln w="12700">
            <a:solidFill>
              <a:srgbClr val="3B6E4C"/>
            </a:solidFill>
          </a:ln>
        </p:spPr>
        <p:txBody>
          <a:bodyPr wrap="square" lIns="114300" tIns="76200" rIns="114300" bIns="76200" rtlCol="0"/>
          <a:lstStyle/>
          <a:p>
            <a:r>
              <a:rPr lang="en-US" sz="1200" b="1" dirty="0">
                <a:solidFill>
                  <a:srgbClr val="C7F36F"/>
                </a:solidFill>
                <a:latin typeface="Segoe UI"/>
                <a:ea typeface="Segoe UI"/>
                <a:cs typeface="Segoe UI"/>
              </a:rPr>
              <a:t>SLIDE 16 TAKEAWAY: Questions or corrections? Message @stonkbuilder8 on X. StonkBuilder support will never ask for your recovery phrase.</a:t>
            </a:r>
          </a:p>
        </p:txBody>
      </p:sp>
      <p:sp>
        <p:nvSpPr>
          <p:cNvPr id="23" name="Footer and Sources"/>
          <p:cNvSpPr txBox="1"/>
          <p:nvPr/>
        </p:nvSpPr>
        <p:spPr>
          <a:xfrm>
            <a:off x="457200" y="6380000"/>
            <a:ext cx="11277600" cy="360000"/>
          </a:xfrm>
          <a:prstGeom prst="roundRect">
            <a:avLst>
              <a:gd name="adj" fmla="val 6000"/>
            </a:avLst>
          </a:prstGeom>
          <a:noFill/>
        </p:spPr>
        <p:txBody>
          <a:bodyPr wrap="square" lIns="114300" tIns="76200" rIns="114300" bIns="76200" rtlCol="0"/>
          <a:lstStyle/>
          <a:p>
            <a:r>
              <a:rPr lang="en-US" sz="900" dirty="0">
                <a:solidFill>
                  <a:srgbClr val="89A4B4"/>
                </a:solidFill>
                <a:latin typeface="Segoe UI"/>
                <a:ea typeface="Segoe UI"/>
                <a:cs typeface="Segoe UI"/>
              </a:rPr>
              <a:t>StonkBuilder Independent Research (Cutoff 30 Oct 2026) · Sources: Neuralink: Official website and investigational device notice (https://neuralink.com/) | Neuralink: Clinical Trials and Patient Registry (https://neuralink.com/trials/) | Neuralink: Official YouTube Channel (@neuralink, UCLt4d8cACHzrVvAz9gtaARA) (https://www.youtube.com/@neuralink)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onkBuilderNeuralink">
  <a:themeElements>
    <a:clrScheme name="NeuralinkDark">
      <a:dk1>
        <a:srgbClr val="081017"/>
      </a:dk1>
      <a:lt1>
        <a:srgbClr val="EEF6F8"/>
      </a:lt1>
      <a:dk2>
        <a:srgbClr val="0D1C26"/>
      </a:dk2>
      <a:lt2>
        <a:srgbClr val="9FB5C2"/>
      </a:lt2>
      <a:accent1>
        <a:srgbClr val="22D3EE"/>
      </a:accent1>
      <a:accent2>
        <a:srgbClr val="C7F36F"/>
      </a:accent2>
      <a:accent3>
        <a:srgbClr val="38BDF8"/>
      </a:accent3>
      <a:accent4>
        <a:srgbClr val="F59E0B"/>
      </a:accent4>
      <a:accent5>
        <a:srgbClr val="A78BFA"/>
      </a:accent5>
      <a:accent6>
        <a:srgbClr val="2DD4BF"/>
      </a:accent6>
      <a:hlink>
        <a:srgbClr val="22D3EE"/>
      </a:hlink>
      <a:folHlink>
        <a:srgbClr val="C7F36F"/>
      </a:folHlink>
    </a:clrScheme>
    <a:fontScheme name="SegoeUI">
      <a:majorFont>
        <a:latin typeface="Segoe UI"/>
        <a:ea typeface="Segoe UI"/>
        <a:cs typeface="Segoe UI"/>
      </a:majorFont>
      <a:minorFont>
        <a:latin typeface="Segoe UI"/>
        <a:ea typeface="Segoe UI"/>
        <a:cs typeface="Segoe UI"/>
      </a:minorFont>
    </a:fontScheme>
    <a:fmtScheme name="Defaul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9525">
          <a:solidFill>
            <a:schemeClr val="phClr"/>
          </a:solidFill>
        </a:ln>
        <a:ln w="9525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StonkBuilder Research Deck Builder</Application>
  <PresentationFormat>Widescreen</PresentationFormat>
  <Slides>16</Slides>
  <Notes>16</Notes>
  <Company>StonkBuilder Community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Neuralink: A Closer Look</dc:title>
  <dc:creator>StonkBuilder Community (Independent Research)</dc:creator>
  <dc:description>16-slide independent presentation on Neuralink hardware, clinical trials, future evidence tiers, and PreStocks NEURALINK access (verified 2026-10-30).</dc:description>
  <dcterms:created xsi:type="dcterms:W3CDTF">2026-10-31T06:37:15Z</dcterms:created>
  <dcterms:modified xsi:type="dcterms:W3CDTF">2026-10-31T06:37:15Z</dcterms:modified>
</cp:coreProperties>
</file>